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59" r:id="rId6"/>
    <p:sldId id="262" r:id="rId7"/>
    <p:sldId id="260" r:id="rId8"/>
    <p:sldId id="263" r:id="rId9"/>
    <p:sldId id="264"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422" y="-3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B5878554-8A4E-4172-AF02-C47878EB20DB}" type="datetimeFigureOut">
              <a:rPr lang="es-MX" smtClean="0"/>
              <a:t>12/10/2015</a:t>
            </a:fld>
            <a:endParaRPr lang="es-MX"/>
          </a:p>
        </p:txBody>
      </p:sp>
      <p:sp>
        <p:nvSpPr>
          <p:cNvPr id="5" name="Footer Placeholder 4"/>
          <p:cNvSpPr>
            <a:spLocks noGrp="1"/>
          </p:cNvSpPr>
          <p:nvPr>
            <p:ph type="ftr" sz="quarter" idx="11"/>
          </p:nvPr>
        </p:nvSpPr>
        <p:spPr>
          <a:xfrm>
            <a:off x="1174044" y="5357592"/>
            <a:ext cx="5034845" cy="365125"/>
          </a:xfrm>
        </p:spPr>
        <p:txBody>
          <a:bodyPr/>
          <a:lstStyle/>
          <a:p>
            <a:endParaRPr lang="es-MX"/>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30C2C5F8-59B4-4ADA-8B6C-900685202304}"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5878554-8A4E-4172-AF02-C47878EB20DB}" type="datetimeFigureOut">
              <a:rPr lang="es-MX" smtClean="0"/>
              <a:t>12/10/2015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0C2C5F8-59B4-4ADA-8B6C-900685202304}"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5878554-8A4E-4172-AF02-C47878EB20DB}" type="datetimeFigureOut">
              <a:rPr lang="es-MX" smtClean="0"/>
              <a:t>12/10/2015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0C2C5F8-59B4-4ADA-8B6C-900685202304}"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5878554-8A4E-4172-AF02-C47878EB20DB}" type="datetimeFigureOut">
              <a:rPr lang="es-MX" smtClean="0"/>
              <a:t>12/10/2015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0C2C5F8-59B4-4ADA-8B6C-900685202304}"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5878554-8A4E-4172-AF02-C47878EB20DB}" type="datetimeFigureOut">
              <a:rPr lang="es-MX" smtClean="0"/>
              <a:t>12/10/2015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0C2C5F8-59B4-4ADA-8B6C-900685202304}"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B5878554-8A4E-4172-AF02-C47878EB20DB}" type="datetimeFigureOut">
              <a:rPr lang="es-MX" smtClean="0"/>
              <a:t>12/10/2015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0C2C5F8-59B4-4ADA-8B6C-900685202304}" type="slidenum">
              <a:rPr lang="es-MX" smtClean="0"/>
              <a:t>‹Nº›</a:t>
            </a:fld>
            <a:endParaRPr lang="es-MX"/>
          </a:p>
        </p:txBody>
      </p:sp>
      <p:sp>
        <p:nvSpPr>
          <p:cNvPr id="9" name="Content Placeholder 8"/>
          <p:cNvSpPr>
            <a:spLocks noGrp="1"/>
          </p:cNvSpPr>
          <p:nvPr>
            <p:ph sz="quarter" idx="13"/>
          </p:nvPr>
        </p:nvSpPr>
        <p:spPr>
          <a:xfrm>
            <a:off x="1298448" y="2121407"/>
            <a:ext cx="3200400" cy="360273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B5878554-8A4E-4172-AF02-C47878EB20DB}" type="datetimeFigureOut">
              <a:rPr lang="es-MX" smtClean="0"/>
              <a:t>12/10/2015</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0C2C5F8-59B4-4ADA-8B6C-900685202304}" type="slidenum">
              <a:rPr lang="es-MX" smtClean="0"/>
              <a:t>‹Nº›</a:t>
            </a:fld>
            <a:endParaRPr lang="es-MX"/>
          </a:p>
        </p:txBody>
      </p:sp>
      <p:sp>
        <p:nvSpPr>
          <p:cNvPr id="11" name="Content Placeholder 10"/>
          <p:cNvSpPr>
            <a:spLocks noGrp="1"/>
          </p:cNvSpPr>
          <p:nvPr>
            <p:ph sz="quarter" idx="13"/>
          </p:nvPr>
        </p:nvSpPr>
        <p:spPr>
          <a:xfrm>
            <a:off x="1298448" y="2944368"/>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B5878554-8A4E-4172-AF02-C47878EB20DB}" type="datetimeFigureOut">
              <a:rPr lang="es-MX" smtClean="0"/>
              <a:t>12/10/2015</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0C2C5F8-59B4-4ADA-8B6C-900685202304}"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78554-8A4E-4172-AF02-C47878EB20DB}" type="datetimeFigureOut">
              <a:rPr lang="es-MX" smtClean="0"/>
              <a:t>12/10/2015</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0C2C5F8-59B4-4ADA-8B6C-900685202304}"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1698" y="5885672"/>
            <a:ext cx="1213821" cy="365125"/>
          </a:xfrm>
        </p:spPr>
        <p:txBody>
          <a:bodyPr/>
          <a:lstStyle/>
          <a:p>
            <a:fld id="{B5878554-8A4E-4172-AF02-C47878EB20DB}" type="datetimeFigureOut">
              <a:rPr lang="es-MX" smtClean="0"/>
              <a:t>12/10/2015</a:t>
            </a:fld>
            <a:endParaRPr lang="es-MX"/>
          </a:p>
        </p:txBody>
      </p:sp>
      <p:sp>
        <p:nvSpPr>
          <p:cNvPr id="6" name="Footer Placeholder 5"/>
          <p:cNvSpPr>
            <a:spLocks noGrp="1"/>
          </p:cNvSpPr>
          <p:nvPr>
            <p:ph type="ftr" sz="quarter" idx="11"/>
          </p:nvPr>
        </p:nvSpPr>
        <p:spPr>
          <a:xfrm rot="-60000">
            <a:off x="914554" y="5829261"/>
            <a:ext cx="3522607" cy="365125"/>
          </a:xfrm>
        </p:spPr>
        <p:txBody>
          <a:bodyPr/>
          <a:lstStyle/>
          <a:p>
            <a:endParaRPr lang="es-MX"/>
          </a:p>
        </p:txBody>
      </p:sp>
      <p:sp>
        <p:nvSpPr>
          <p:cNvPr id="7" name="Slide Number Placeholder 6"/>
          <p:cNvSpPr>
            <a:spLocks noGrp="1"/>
          </p:cNvSpPr>
          <p:nvPr>
            <p:ph type="sldNum" sz="quarter" idx="12"/>
          </p:nvPr>
        </p:nvSpPr>
        <p:spPr>
          <a:xfrm rot="60000">
            <a:off x="7557313" y="5896961"/>
            <a:ext cx="554023" cy="365125"/>
          </a:xfrm>
        </p:spPr>
        <p:txBody>
          <a:bodyPr/>
          <a:lstStyle/>
          <a:p>
            <a:fld id="{30C2C5F8-59B4-4ADA-8B6C-900685202304}"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5936" y="5888737"/>
            <a:ext cx="1213821" cy="365125"/>
          </a:xfrm>
        </p:spPr>
        <p:txBody>
          <a:bodyPr/>
          <a:lstStyle/>
          <a:p>
            <a:fld id="{B5878554-8A4E-4172-AF02-C47878EB20DB}" type="datetimeFigureOut">
              <a:rPr lang="es-MX" smtClean="0"/>
              <a:t>12/10/2015</a:t>
            </a:fld>
            <a:endParaRPr lang="es-MX"/>
          </a:p>
        </p:txBody>
      </p:sp>
      <p:sp>
        <p:nvSpPr>
          <p:cNvPr id="6" name="Footer Placeholder 5"/>
          <p:cNvSpPr>
            <a:spLocks noGrp="1"/>
          </p:cNvSpPr>
          <p:nvPr>
            <p:ph type="ftr" sz="quarter" idx="11"/>
          </p:nvPr>
        </p:nvSpPr>
        <p:spPr>
          <a:xfrm rot="-60000">
            <a:off x="914569" y="5831037"/>
            <a:ext cx="3319043" cy="365125"/>
          </a:xfrm>
        </p:spPr>
        <p:txBody>
          <a:bodyPr/>
          <a:lstStyle/>
          <a:p>
            <a:endParaRPr lang="es-MX"/>
          </a:p>
        </p:txBody>
      </p:sp>
      <p:sp>
        <p:nvSpPr>
          <p:cNvPr id="7" name="Slide Number Placeholder 6"/>
          <p:cNvSpPr>
            <a:spLocks noGrp="1"/>
          </p:cNvSpPr>
          <p:nvPr>
            <p:ph type="sldNum" sz="quarter" idx="12"/>
          </p:nvPr>
        </p:nvSpPr>
        <p:spPr>
          <a:xfrm rot="60000">
            <a:off x="7562089" y="5900026"/>
            <a:ext cx="554023" cy="365125"/>
          </a:xfrm>
        </p:spPr>
        <p:txBody>
          <a:bodyPr/>
          <a:lstStyle/>
          <a:p>
            <a:fld id="{30C2C5F8-59B4-4ADA-8B6C-900685202304}"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B5878554-8A4E-4172-AF02-C47878EB20DB}" type="datetimeFigureOut">
              <a:rPr lang="es-MX" smtClean="0"/>
              <a:t>12/10/2015</a:t>
            </a:fld>
            <a:endParaRPr lang="es-MX"/>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s-MX"/>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30C2C5F8-59B4-4ADA-8B6C-900685202304}"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708920"/>
            <a:ext cx="7772400" cy="1109985"/>
          </a:xfrm>
        </p:spPr>
        <p:txBody>
          <a:bodyPr/>
          <a:lstStyle/>
          <a:p>
            <a:r>
              <a:rPr lang="es-MX" dirty="0" smtClean="0">
                <a:latin typeface="Algerian" pitchFamily="82" charset="0"/>
              </a:rPr>
              <a:t>«TIPOS DE SOFTWARE»</a:t>
            </a:r>
            <a:endParaRPr lang="es-MX" dirty="0">
              <a:latin typeface="Algerian" pitchFamily="82" charset="0"/>
            </a:endParaRPr>
          </a:p>
        </p:txBody>
      </p:sp>
    </p:spTree>
    <p:extLst>
      <p:ext uri="{BB962C8B-B14F-4D97-AF65-F5344CB8AC3E}">
        <p14:creationId xmlns:p14="http://schemas.microsoft.com/office/powerpoint/2010/main" val="18108177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¿Qué es un software?</a:t>
            </a:r>
            <a:endParaRPr lang="es-MX" dirty="0"/>
          </a:p>
        </p:txBody>
      </p:sp>
      <p:sp>
        <p:nvSpPr>
          <p:cNvPr id="3" name="2 Marcador de contenido"/>
          <p:cNvSpPr>
            <a:spLocks noGrp="1"/>
          </p:cNvSpPr>
          <p:nvPr>
            <p:ph idx="1"/>
          </p:nvPr>
        </p:nvSpPr>
        <p:spPr/>
        <p:txBody>
          <a:bodyPr/>
          <a:lstStyle/>
          <a:p>
            <a:pPr marL="0" indent="0">
              <a:buNone/>
            </a:pPr>
            <a:r>
              <a:rPr lang="es-MX" sz="2000" dirty="0" smtClean="0">
                <a:latin typeface="Arial" pitchFamily="34" charset="0"/>
                <a:cs typeface="Arial" pitchFamily="34" charset="0"/>
              </a:rPr>
              <a:t>Es la parte lógica e intangible y actúa como nexo entre el usuario. A grandes rasgos se puede decir que existen 3 tipos de software los cuales son :</a:t>
            </a:r>
          </a:p>
          <a:p>
            <a:r>
              <a:rPr lang="es-MX" sz="2000" dirty="0" smtClean="0">
                <a:latin typeface="Arial" pitchFamily="34" charset="0"/>
                <a:cs typeface="Arial" pitchFamily="34" charset="0"/>
              </a:rPr>
              <a:t>De aplicación </a:t>
            </a:r>
          </a:p>
          <a:p>
            <a:r>
              <a:rPr lang="es-MX" sz="2000" dirty="0" smtClean="0">
                <a:latin typeface="Arial" pitchFamily="34" charset="0"/>
                <a:cs typeface="Arial" pitchFamily="34" charset="0"/>
              </a:rPr>
              <a:t>De programación</a:t>
            </a:r>
          </a:p>
          <a:p>
            <a:r>
              <a:rPr lang="es-MX" sz="2000" dirty="0" smtClean="0">
                <a:latin typeface="Arial" pitchFamily="34" charset="0"/>
                <a:cs typeface="Arial" pitchFamily="34" charset="0"/>
              </a:rPr>
              <a:t>De sistema  </a:t>
            </a:r>
          </a:p>
          <a:p>
            <a:endParaRPr lang="es-MX" dirty="0"/>
          </a:p>
        </p:txBody>
      </p:sp>
    </p:spTree>
    <p:extLst>
      <p:ext uri="{BB962C8B-B14F-4D97-AF65-F5344CB8AC3E}">
        <p14:creationId xmlns:p14="http://schemas.microsoft.com/office/powerpoint/2010/main" val="248911563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600" dirty="0" smtClean="0"/>
              <a:t>SOFTWARE DE APLICACIÓN </a:t>
            </a:r>
            <a:endParaRPr lang="es-MX" sz="3600" dirty="0"/>
          </a:p>
        </p:txBody>
      </p:sp>
      <p:sp>
        <p:nvSpPr>
          <p:cNvPr id="3" name="2 Marcador de contenido"/>
          <p:cNvSpPr>
            <a:spLocks noGrp="1"/>
          </p:cNvSpPr>
          <p:nvPr>
            <p:ph idx="1"/>
          </p:nvPr>
        </p:nvSpPr>
        <p:spPr/>
        <p:txBody>
          <a:bodyPr>
            <a:normAutofit/>
          </a:bodyPr>
          <a:lstStyle/>
          <a:p>
            <a:pPr marL="0" indent="0">
              <a:buNone/>
            </a:pPr>
            <a:r>
              <a:rPr lang="es-MX" sz="2000" dirty="0">
                <a:latin typeface="Arial" pitchFamily="34" charset="0"/>
                <a:cs typeface="Arial" pitchFamily="34" charset="0"/>
              </a:rPr>
              <a:t>A</a:t>
            </a:r>
            <a:r>
              <a:rPr lang="es-MX" sz="2000" dirty="0" smtClean="0">
                <a:latin typeface="Arial" pitchFamily="34" charset="0"/>
                <a:cs typeface="Arial" pitchFamily="34" charset="0"/>
              </a:rPr>
              <a:t>quí </a:t>
            </a:r>
            <a:r>
              <a:rPr lang="es-MX" sz="2000" dirty="0">
                <a:latin typeface="Arial" pitchFamily="34" charset="0"/>
                <a:cs typeface="Arial" pitchFamily="34" charset="0"/>
              </a:rPr>
              <a:t>se incluyen todos aquellos programas que permiten al usuario realizar una o varias tareas específicas. Aquí se encuentran aquellos programas que los individuos usan de manera cotidiana como: procesadores de texto, hojas de cálculo, editores, telecomunicaciones, software de cálculo numérico y simbólico, videojuegos, entre otros.</a:t>
            </a:r>
            <a:br>
              <a:rPr lang="es-MX" sz="2000" dirty="0">
                <a:latin typeface="Arial" pitchFamily="34" charset="0"/>
                <a:cs typeface="Arial" pitchFamily="34" charset="0"/>
              </a:rPr>
            </a:br>
            <a:r>
              <a:rPr lang="es-MX" dirty="0"/>
              <a:t/>
            </a:r>
            <a:br>
              <a:rPr lang="es-MX" dirty="0"/>
            </a:br>
            <a:endParaRPr lang="es-MX" dirty="0"/>
          </a:p>
        </p:txBody>
      </p:sp>
    </p:spTree>
    <p:extLst>
      <p:ext uri="{BB962C8B-B14F-4D97-AF65-F5344CB8AC3E}">
        <p14:creationId xmlns:p14="http://schemas.microsoft.com/office/powerpoint/2010/main" val="17202713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836712"/>
            <a:ext cx="6965245" cy="720081"/>
          </a:xfrm>
        </p:spPr>
        <p:txBody>
          <a:bodyPr>
            <a:normAutofit/>
          </a:bodyPr>
          <a:lstStyle/>
          <a:p>
            <a:r>
              <a:rPr lang="es-MX" sz="3600" dirty="0" smtClean="0"/>
              <a:t>EJEMPLOS:</a:t>
            </a:r>
            <a:endParaRPr lang="es-MX" sz="3600" dirty="0"/>
          </a:p>
        </p:txBody>
      </p:sp>
      <p:sp>
        <p:nvSpPr>
          <p:cNvPr id="3" name="2 Marcador de contenido"/>
          <p:cNvSpPr>
            <a:spLocks noGrp="1"/>
          </p:cNvSpPr>
          <p:nvPr>
            <p:ph idx="1"/>
          </p:nvPr>
        </p:nvSpPr>
        <p:spPr>
          <a:xfrm>
            <a:off x="1115616" y="1556792"/>
            <a:ext cx="6912768" cy="4248472"/>
          </a:xfrm>
        </p:spPr>
        <p:txBody>
          <a:bodyPr>
            <a:noAutofit/>
          </a:bodyPr>
          <a:lstStyle/>
          <a:p>
            <a:pPr marL="0" indent="0">
              <a:buNone/>
            </a:pPr>
            <a:r>
              <a:rPr lang="es-MX" sz="2000" dirty="0" smtClean="0">
                <a:latin typeface="Arial" pitchFamily="34" charset="0"/>
                <a:cs typeface="Arial" pitchFamily="34" charset="0"/>
              </a:rPr>
              <a:t>Ejemplos de software de aplicación:</a:t>
            </a:r>
          </a:p>
          <a:p>
            <a:r>
              <a:rPr lang="es-MX" sz="2000" dirty="0">
                <a:latin typeface="Arial" pitchFamily="34" charset="0"/>
                <a:cs typeface="Arial" pitchFamily="34" charset="0"/>
              </a:rPr>
              <a:t>Los Procesadores de texto como Word, Bloc de Notas.</a:t>
            </a:r>
          </a:p>
          <a:p>
            <a:r>
              <a:rPr lang="es-MX" sz="2000" dirty="0">
                <a:latin typeface="Arial" pitchFamily="34" charset="0"/>
                <a:cs typeface="Arial" pitchFamily="34" charset="0"/>
              </a:rPr>
              <a:t>Editores de imágenes como Adobe Fireworks, o Adobe </a:t>
            </a:r>
            <a:r>
              <a:rPr lang="es-MX" sz="2000" dirty="0" err="1">
                <a:latin typeface="Arial" pitchFamily="34" charset="0"/>
                <a:cs typeface="Arial" pitchFamily="34" charset="0"/>
              </a:rPr>
              <a:t>Photoshop</a:t>
            </a:r>
            <a:r>
              <a:rPr lang="es-MX" sz="2000" dirty="0">
                <a:latin typeface="Arial" pitchFamily="34" charset="0"/>
                <a:cs typeface="Arial" pitchFamily="34" charset="0"/>
              </a:rPr>
              <a:t>.</a:t>
            </a:r>
          </a:p>
          <a:p>
            <a:r>
              <a:rPr lang="es-MX" sz="2000" dirty="0">
                <a:latin typeface="Arial" pitchFamily="34" charset="0"/>
                <a:cs typeface="Arial" pitchFamily="34" charset="0"/>
              </a:rPr>
              <a:t>Sistemas Administradores de Bases de Datos (Oracle, SQL Server, </a:t>
            </a:r>
            <a:r>
              <a:rPr lang="es-MX" sz="2000" dirty="0" err="1">
                <a:latin typeface="Arial" pitchFamily="34" charset="0"/>
                <a:cs typeface="Arial" pitchFamily="34" charset="0"/>
              </a:rPr>
              <a:t>Informix</a:t>
            </a:r>
            <a:r>
              <a:rPr lang="es-MX" sz="2000" dirty="0">
                <a:latin typeface="Arial" pitchFamily="34" charset="0"/>
                <a:cs typeface="Arial" pitchFamily="34" charset="0"/>
              </a:rPr>
              <a:t>).</a:t>
            </a:r>
          </a:p>
          <a:p>
            <a:r>
              <a:rPr lang="es-MX" sz="2000" dirty="0">
                <a:latin typeface="Arial" pitchFamily="34" charset="0"/>
                <a:cs typeface="Arial" pitchFamily="34" charset="0"/>
              </a:rPr>
              <a:t>Editores de Páginas Web, Adobe </a:t>
            </a:r>
            <a:r>
              <a:rPr lang="es-MX" sz="2000" dirty="0" err="1">
                <a:latin typeface="Arial" pitchFamily="34" charset="0"/>
                <a:cs typeface="Arial" pitchFamily="34" charset="0"/>
              </a:rPr>
              <a:t>Dreamweaver</a:t>
            </a:r>
            <a:r>
              <a:rPr lang="es-MX" sz="2000" dirty="0">
                <a:latin typeface="Arial" pitchFamily="34" charset="0"/>
                <a:cs typeface="Arial" pitchFamily="34" charset="0"/>
              </a:rPr>
              <a:t>.</a:t>
            </a:r>
          </a:p>
          <a:p>
            <a:r>
              <a:rPr lang="es-MX" sz="2000" dirty="0">
                <a:latin typeface="Arial" pitchFamily="34" charset="0"/>
                <a:cs typeface="Arial" pitchFamily="34" charset="0"/>
              </a:rPr>
              <a:t>Editores de Lenguaje de programación Visual Studio PHP Edit.</a:t>
            </a:r>
          </a:p>
          <a:p>
            <a:r>
              <a:rPr lang="es-MX" sz="2000" dirty="0">
                <a:latin typeface="Arial" pitchFamily="34" charset="0"/>
                <a:cs typeface="Arial" pitchFamily="34" charset="0"/>
              </a:rPr>
              <a:t>Programas de Contabilidad como </a:t>
            </a:r>
            <a:r>
              <a:rPr lang="es-MX" sz="2000" dirty="0" err="1">
                <a:latin typeface="Arial" pitchFamily="34" charset="0"/>
                <a:cs typeface="Arial" pitchFamily="34" charset="0"/>
              </a:rPr>
              <a:t>Contavisión</a:t>
            </a:r>
            <a:r>
              <a:rPr lang="es-MX" sz="2000" dirty="0">
                <a:latin typeface="Arial" pitchFamily="34" charset="0"/>
                <a:cs typeface="Arial" pitchFamily="34" charset="0"/>
              </a:rPr>
              <a:t>.</a:t>
            </a:r>
          </a:p>
          <a:p>
            <a:r>
              <a:rPr lang="es-MX" sz="2000" dirty="0">
                <a:latin typeface="Arial" pitchFamily="34" charset="0"/>
                <a:cs typeface="Arial" pitchFamily="34" charset="0"/>
              </a:rPr>
              <a:t>Programas de Administración de Empresas como ASPEL o SAP.</a:t>
            </a:r>
          </a:p>
          <a:p>
            <a:pPr marL="0" indent="0">
              <a:buNone/>
            </a:pPr>
            <a:endParaRPr lang="es-MX" sz="2000" dirty="0" smtClean="0">
              <a:latin typeface="Arial" pitchFamily="34" charset="0"/>
              <a:cs typeface="Arial" pitchFamily="34" charset="0"/>
            </a:endParaRPr>
          </a:p>
          <a:p>
            <a:endParaRPr lang="es-MX" sz="2000" dirty="0" smtClean="0">
              <a:latin typeface="Arial" pitchFamily="34" charset="0"/>
              <a:cs typeface="Arial" pitchFamily="34" charset="0"/>
            </a:endParaRPr>
          </a:p>
          <a:p>
            <a:pPr marL="0" indent="0">
              <a:buNone/>
            </a:pPr>
            <a:endParaRPr lang="es-MX" sz="2000" dirty="0" smtClean="0">
              <a:latin typeface="Arial" pitchFamily="34" charset="0"/>
              <a:cs typeface="Arial" pitchFamily="34" charset="0"/>
            </a:endParaRPr>
          </a:p>
          <a:p>
            <a:pPr marL="0" indent="0">
              <a:buNone/>
            </a:pPr>
            <a:endParaRPr lang="es-MX" sz="2000" dirty="0">
              <a:latin typeface="Arial" pitchFamily="34" charset="0"/>
              <a:cs typeface="Arial" pitchFamily="34" charset="0"/>
            </a:endParaRPr>
          </a:p>
        </p:txBody>
      </p:sp>
    </p:spTree>
    <p:extLst>
      <p:ext uri="{BB962C8B-B14F-4D97-AF65-F5344CB8AC3E}">
        <p14:creationId xmlns:p14="http://schemas.microsoft.com/office/powerpoint/2010/main" val="31047980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817582"/>
            <a:ext cx="7272808" cy="1202485"/>
          </a:xfrm>
        </p:spPr>
        <p:txBody>
          <a:bodyPr>
            <a:noAutofit/>
          </a:bodyPr>
          <a:lstStyle/>
          <a:p>
            <a:r>
              <a:rPr lang="es-MX" sz="3600" dirty="0" smtClean="0"/>
              <a:t>SOFTWARE DE PROGRAMACION</a:t>
            </a:r>
            <a:endParaRPr lang="es-MX" sz="3600" dirty="0"/>
          </a:p>
        </p:txBody>
      </p:sp>
      <p:sp>
        <p:nvSpPr>
          <p:cNvPr id="3" name="2 Marcador de contenido"/>
          <p:cNvSpPr>
            <a:spLocks noGrp="1"/>
          </p:cNvSpPr>
          <p:nvPr>
            <p:ph idx="1"/>
          </p:nvPr>
        </p:nvSpPr>
        <p:spPr>
          <a:xfrm>
            <a:off x="1187624" y="1988840"/>
            <a:ext cx="6412429" cy="3747828"/>
          </a:xfrm>
        </p:spPr>
        <p:txBody>
          <a:bodyPr>
            <a:normAutofit/>
          </a:bodyPr>
          <a:lstStyle/>
          <a:p>
            <a:pPr marL="0" indent="0">
              <a:buNone/>
            </a:pPr>
            <a:r>
              <a:rPr lang="es-MX" sz="2000" dirty="0">
                <a:latin typeface="Arial" pitchFamily="34" charset="0"/>
                <a:cs typeface="Arial" pitchFamily="34" charset="0"/>
              </a:rPr>
              <a:t>S</a:t>
            </a:r>
            <a:r>
              <a:rPr lang="es-MX" sz="2000" dirty="0" smtClean="0">
                <a:latin typeface="Arial" pitchFamily="34" charset="0"/>
                <a:cs typeface="Arial" pitchFamily="34" charset="0"/>
              </a:rPr>
              <a:t>on </a:t>
            </a:r>
            <a:r>
              <a:rPr lang="es-MX" sz="2000" dirty="0">
                <a:latin typeface="Arial" pitchFamily="34" charset="0"/>
                <a:cs typeface="Arial" pitchFamily="34" charset="0"/>
              </a:rPr>
              <a:t>aquellas herramientas que un programador utiliza para poder desarrollar programas informáticos. Para esto, el programador se vale de distintos lenguajes de programación. Como ejemplo se pueden tomar compiladores, programas de diseño asistido por computador, paquetes integrados, editores de texto, enlazadores, depuradores, intérpretes, entre otros. </a:t>
            </a:r>
            <a:br>
              <a:rPr lang="es-MX" sz="2000" dirty="0">
                <a:latin typeface="Arial" pitchFamily="34" charset="0"/>
                <a:cs typeface="Arial" pitchFamily="34" charset="0"/>
              </a:rPr>
            </a:br>
            <a:r>
              <a:rPr lang="es-MX" dirty="0"/>
              <a:t/>
            </a:r>
            <a:br>
              <a:rPr lang="es-MX" dirty="0"/>
            </a:br>
            <a:endParaRPr lang="es-MX" dirty="0"/>
          </a:p>
        </p:txBody>
      </p:sp>
    </p:spTree>
    <p:extLst>
      <p:ext uri="{BB962C8B-B14F-4D97-AF65-F5344CB8AC3E}">
        <p14:creationId xmlns:p14="http://schemas.microsoft.com/office/powerpoint/2010/main" val="4039584963"/>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836712"/>
            <a:ext cx="6965245" cy="792088"/>
          </a:xfrm>
        </p:spPr>
        <p:txBody>
          <a:bodyPr/>
          <a:lstStyle/>
          <a:p>
            <a:r>
              <a:rPr lang="es-MX" dirty="0" smtClean="0"/>
              <a:t>EJEMPLOS</a:t>
            </a:r>
            <a:endParaRPr lang="es-MX" dirty="0"/>
          </a:p>
        </p:txBody>
      </p:sp>
      <p:sp>
        <p:nvSpPr>
          <p:cNvPr id="3" name="2 Marcador de contenido"/>
          <p:cNvSpPr>
            <a:spLocks noGrp="1"/>
          </p:cNvSpPr>
          <p:nvPr>
            <p:ph idx="1"/>
          </p:nvPr>
        </p:nvSpPr>
        <p:spPr>
          <a:xfrm>
            <a:off x="1331640" y="1628800"/>
            <a:ext cx="6624736" cy="4094269"/>
          </a:xfrm>
        </p:spPr>
        <p:txBody>
          <a:bodyPr>
            <a:normAutofit/>
          </a:bodyPr>
          <a:lstStyle/>
          <a:p>
            <a:pPr marL="0" indent="0">
              <a:buNone/>
            </a:pPr>
            <a:r>
              <a:rPr lang="es-MX" sz="2000" dirty="0" smtClean="0">
                <a:latin typeface="Arial" pitchFamily="34" charset="0"/>
                <a:cs typeface="Arial" pitchFamily="34" charset="0"/>
              </a:rPr>
              <a:t>Ejemplos de software de programación:</a:t>
            </a:r>
          </a:p>
          <a:p>
            <a:r>
              <a:rPr lang="es-MX" sz="2000" dirty="0" smtClean="0">
                <a:latin typeface="Arial" pitchFamily="34" charset="0"/>
                <a:cs typeface="Arial" pitchFamily="34" charset="0"/>
              </a:rPr>
              <a:t> </a:t>
            </a:r>
            <a:r>
              <a:rPr lang="es-MX" sz="2000" dirty="0">
                <a:latin typeface="Arial" pitchFamily="34" charset="0"/>
                <a:cs typeface="Arial" pitchFamily="34" charset="0"/>
              </a:rPr>
              <a:t>Editores de texto (Pascal, </a:t>
            </a:r>
            <a:r>
              <a:rPr lang="es-MX" sz="2000" dirty="0" err="1">
                <a:latin typeface="Arial" pitchFamily="34" charset="0"/>
                <a:cs typeface="Arial" pitchFamily="34" charset="0"/>
              </a:rPr>
              <a:t>Edit</a:t>
            </a:r>
            <a:r>
              <a:rPr lang="es-MX" sz="2000" dirty="0">
                <a:latin typeface="Arial" pitchFamily="34" charset="0"/>
                <a:cs typeface="Arial" pitchFamily="34" charset="0"/>
              </a:rPr>
              <a:t> de MS-DOS)</a:t>
            </a:r>
          </a:p>
          <a:p>
            <a:r>
              <a:rPr lang="es-MX" sz="2000" dirty="0">
                <a:latin typeface="Arial" pitchFamily="34" charset="0"/>
                <a:cs typeface="Arial" pitchFamily="34" charset="0"/>
              </a:rPr>
              <a:t>Compiladores (C, C++, Visual </a:t>
            </a:r>
            <a:r>
              <a:rPr lang="es-MX" sz="2000" dirty="0" err="1">
                <a:latin typeface="Arial" pitchFamily="34" charset="0"/>
                <a:cs typeface="Arial" pitchFamily="34" charset="0"/>
              </a:rPr>
              <a:t>basic</a:t>
            </a:r>
            <a:r>
              <a:rPr lang="es-MX" sz="2000" dirty="0">
                <a:latin typeface="Arial" pitchFamily="34" charset="0"/>
                <a:cs typeface="Arial" pitchFamily="34" charset="0"/>
              </a:rPr>
              <a:t>, Fortran, Cobol)</a:t>
            </a:r>
          </a:p>
          <a:p>
            <a:r>
              <a:rPr lang="es-MX" sz="2000" dirty="0">
                <a:latin typeface="Arial" pitchFamily="34" charset="0"/>
                <a:cs typeface="Arial" pitchFamily="34" charset="0"/>
              </a:rPr>
              <a:t>Intérpretes (Ensamblador, Java)</a:t>
            </a:r>
          </a:p>
          <a:p>
            <a:r>
              <a:rPr lang="es-MX" sz="2000" dirty="0">
                <a:latin typeface="Arial" pitchFamily="34" charset="0"/>
                <a:cs typeface="Arial" pitchFamily="34" charset="0"/>
              </a:rPr>
              <a:t>Enlazadores (Oracle, </a:t>
            </a:r>
            <a:r>
              <a:rPr lang="es-MX" sz="2000" dirty="0" err="1">
                <a:latin typeface="Arial" pitchFamily="34" charset="0"/>
                <a:cs typeface="Arial" pitchFamily="34" charset="0"/>
              </a:rPr>
              <a:t>Circle</a:t>
            </a:r>
            <a:r>
              <a:rPr lang="es-MX" sz="2000" dirty="0">
                <a:latin typeface="Arial" pitchFamily="34" charset="0"/>
                <a:cs typeface="Arial" pitchFamily="34" charset="0"/>
              </a:rPr>
              <a:t>)</a:t>
            </a:r>
          </a:p>
          <a:p>
            <a:r>
              <a:rPr lang="es-MX" sz="2000" dirty="0">
                <a:latin typeface="Arial" pitchFamily="34" charset="0"/>
                <a:cs typeface="Arial" pitchFamily="34" charset="0"/>
              </a:rPr>
              <a:t>Depuradores (GNU </a:t>
            </a:r>
            <a:r>
              <a:rPr lang="es-MX" sz="2000" dirty="0" err="1">
                <a:latin typeface="Arial" pitchFamily="34" charset="0"/>
                <a:cs typeface="Arial" pitchFamily="34" charset="0"/>
              </a:rPr>
              <a:t>Debugger</a:t>
            </a:r>
            <a:r>
              <a:rPr lang="es-MX" sz="2000" dirty="0">
                <a:latin typeface="Arial" pitchFamily="34" charset="0"/>
                <a:cs typeface="Arial" pitchFamily="34" charset="0"/>
              </a:rPr>
              <a:t> (</a:t>
            </a:r>
            <a:r>
              <a:rPr lang="es-MX" sz="2000" dirty="0" err="1">
                <a:latin typeface="Arial" pitchFamily="34" charset="0"/>
                <a:cs typeface="Arial" pitchFamily="34" charset="0"/>
              </a:rPr>
              <a:t>gdb</a:t>
            </a:r>
            <a:r>
              <a:rPr lang="es-MX" sz="2000" dirty="0">
                <a:latin typeface="Arial" pitchFamily="34" charset="0"/>
                <a:cs typeface="Arial" pitchFamily="34" charset="0"/>
              </a:rPr>
              <a:t>), </a:t>
            </a:r>
            <a:r>
              <a:rPr lang="es-MX" sz="2000" dirty="0" err="1">
                <a:latin typeface="Arial" pitchFamily="34" charset="0"/>
                <a:cs typeface="Arial" pitchFamily="34" charset="0"/>
              </a:rPr>
              <a:t>SoftICE</a:t>
            </a:r>
            <a:r>
              <a:rPr lang="es-MX" sz="2000" dirty="0">
                <a:latin typeface="Arial" pitchFamily="34" charset="0"/>
                <a:cs typeface="Arial" pitchFamily="34" charset="0"/>
              </a:rPr>
              <a:t> )</a:t>
            </a:r>
          </a:p>
          <a:p>
            <a:r>
              <a:rPr lang="es-MX" sz="2000" dirty="0">
                <a:latin typeface="Arial" pitchFamily="34" charset="0"/>
                <a:cs typeface="Arial" pitchFamily="34" charset="0"/>
              </a:rPr>
              <a:t>Entornos de Desarrollo Integrados ó IDE (</a:t>
            </a:r>
            <a:r>
              <a:rPr lang="es-MX" sz="2000" dirty="0" err="1">
                <a:latin typeface="Arial" pitchFamily="34" charset="0"/>
                <a:cs typeface="Arial" pitchFamily="34" charset="0"/>
              </a:rPr>
              <a:t>NetBean</a:t>
            </a:r>
            <a:r>
              <a:rPr lang="es-MX" sz="2000" dirty="0">
                <a:latin typeface="Arial" pitchFamily="34" charset="0"/>
                <a:cs typeface="Arial" pitchFamily="34" charset="0"/>
              </a:rPr>
              <a:t>, Visual Basic</a:t>
            </a:r>
            <a:r>
              <a:rPr lang="es-MX" sz="2000" dirty="0" smtClean="0">
                <a:latin typeface="Arial" pitchFamily="34" charset="0"/>
                <a:cs typeface="Arial" pitchFamily="34" charset="0"/>
              </a:rPr>
              <a:t>).</a:t>
            </a:r>
            <a:endParaRPr lang="es-MX" sz="2000" dirty="0">
              <a:latin typeface="Arial" pitchFamily="34" charset="0"/>
              <a:cs typeface="Arial" pitchFamily="34" charset="0"/>
            </a:endParaRPr>
          </a:p>
          <a:p>
            <a:pPr marL="0" indent="0">
              <a:buNone/>
            </a:pPr>
            <a:endParaRPr lang="es-MX" dirty="0"/>
          </a:p>
        </p:txBody>
      </p:sp>
    </p:spTree>
    <p:extLst>
      <p:ext uri="{BB962C8B-B14F-4D97-AF65-F5344CB8AC3E}">
        <p14:creationId xmlns:p14="http://schemas.microsoft.com/office/powerpoint/2010/main" val="26433378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908720"/>
            <a:ext cx="6965245" cy="720080"/>
          </a:xfrm>
        </p:spPr>
        <p:txBody>
          <a:bodyPr>
            <a:normAutofit/>
          </a:bodyPr>
          <a:lstStyle/>
          <a:p>
            <a:r>
              <a:rPr lang="es-MX" sz="3600" dirty="0" smtClean="0"/>
              <a:t>SOFTWARE DE SISTEMA</a:t>
            </a:r>
            <a:endParaRPr lang="es-MX" sz="3600" dirty="0"/>
          </a:p>
        </p:txBody>
      </p:sp>
      <p:sp>
        <p:nvSpPr>
          <p:cNvPr id="3" name="2 Marcador de contenido"/>
          <p:cNvSpPr>
            <a:spLocks noGrp="1"/>
          </p:cNvSpPr>
          <p:nvPr>
            <p:ph idx="1"/>
          </p:nvPr>
        </p:nvSpPr>
        <p:spPr>
          <a:xfrm>
            <a:off x="1403648" y="1700808"/>
            <a:ext cx="6565344" cy="4022261"/>
          </a:xfrm>
        </p:spPr>
        <p:txBody>
          <a:bodyPr>
            <a:noAutofit/>
          </a:bodyPr>
          <a:lstStyle/>
          <a:p>
            <a:pPr marL="0" indent="0">
              <a:buNone/>
            </a:pPr>
            <a:r>
              <a:rPr lang="es-MX" sz="2000" dirty="0">
                <a:latin typeface="Arial" pitchFamily="34" charset="0"/>
                <a:cs typeface="Arial" pitchFamily="34" charset="0"/>
              </a:rPr>
              <a:t>El software de sistemas corresponde a la clase de programas que controlan y apoyan al hardware de computadora y sus actividades de procesamiento de la información.  Es más general que el de aplicación y suele ser independiente de cualquier tipo específico de aplicación.  Apoyan al de aplicación dirigiendo las funciones básicas de la </a:t>
            </a:r>
            <a:r>
              <a:rPr lang="es-MX" sz="2000" dirty="0" smtClean="0">
                <a:latin typeface="Arial" pitchFamily="34" charset="0"/>
                <a:cs typeface="Arial" pitchFamily="34" charset="0"/>
              </a:rPr>
              <a:t>computadora.</a:t>
            </a:r>
            <a:endParaRPr lang="es-MX" sz="2000" dirty="0">
              <a:latin typeface="Arial" pitchFamily="34" charset="0"/>
              <a:cs typeface="Arial" pitchFamily="34" charset="0"/>
            </a:endParaRPr>
          </a:p>
        </p:txBody>
      </p:sp>
    </p:spTree>
    <p:extLst>
      <p:ext uri="{BB962C8B-B14F-4D97-AF65-F5344CB8AC3E}">
        <p14:creationId xmlns:p14="http://schemas.microsoft.com/office/powerpoint/2010/main" val="1632018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EJEMPLOS</a:t>
            </a:r>
            <a:endParaRPr lang="es-MX" dirty="0"/>
          </a:p>
        </p:txBody>
      </p:sp>
      <p:sp>
        <p:nvSpPr>
          <p:cNvPr id="3" name="2 Marcador de contenido"/>
          <p:cNvSpPr>
            <a:spLocks noGrp="1"/>
          </p:cNvSpPr>
          <p:nvPr>
            <p:ph idx="1"/>
          </p:nvPr>
        </p:nvSpPr>
        <p:spPr>
          <a:xfrm>
            <a:off x="1331640" y="1844824"/>
            <a:ext cx="6327805" cy="3878245"/>
          </a:xfrm>
        </p:spPr>
        <p:txBody>
          <a:bodyPr>
            <a:normAutofit lnSpcReduction="10000"/>
          </a:bodyPr>
          <a:lstStyle/>
          <a:p>
            <a:pPr marL="0" indent="0">
              <a:buNone/>
            </a:pPr>
            <a:r>
              <a:rPr lang="es-MX" sz="2200" dirty="0" smtClean="0">
                <a:latin typeface="Arial" pitchFamily="34" charset="0"/>
                <a:cs typeface="Arial" pitchFamily="34" charset="0"/>
              </a:rPr>
              <a:t>Software de sistema:</a:t>
            </a:r>
          </a:p>
          <a:p>
            <a:r>
              <a:rPr lang="es-MX" sz="2200" dirty="0" smtClean="0">
                <a:latin typeface="Arial" pitchFamily="34" charset="0"/>
                <a:cs typeface="Arial" pitchFamily="34" charset="0"/>
              </a:rPr>
              <a:t> </a:t>
            </a:r>
            <a:r>
              <a:rPr lang="es-MX" sz="2200" dirty="0">
                <a:latin typeface="Arial" pitchFamily="34" charset="0"/>
                <a:cs typeface="Arial" pitchFamily="34" charset="0"/>
              </a:rPr>
              <a:t>Cargadores</a:t>
            </a:r>
          </a:p>
          <a:p>
            <a:r>
              <a:rPr lang="es-MX" sz="2200" dirty="0">
                <a:latin typeface="Arial" pitchFamily="34" charset="0"/>
                <a:cs typeface="Arial" pitchFamily="34" charset="0"/>
              </a:rPr>
              <a:t>Enlazadores</a:t>
            </a:r>
          </a:p>
          <a:p>
            <a:r>
              <a:rPr lang="es-MX" sz="2200" dirty="0">
                <a:latin typeface="Arial" pitchFamily="34" charset="0"/>
                <a:cs typeface="Arial" pitchFamily="34" charset="0"/>
              </a:rPr>
              <a:t>Utilidad de software</a:t>
            </a:r>
          </a:p>
          <a:p>
            <a:r>
              <a:rPr lang="es-MX" sz="2200" dirty="0">
                <a:latin typeface="Arial" pitchFamily="34" charset="0"/>
                <a:cs typeface="Arial" pitchFamily="34" charset="0"/>
              </a:rPr>
              <a:t>Entorno de escritorio / Interfaz gráfica de usuario</a:t>
            </a:r>
          </a:p>
          <a:p>
            <a:r>
              <a:rPr lang="es-MX" sz="2200" dirty="0">
                <a:latin typeface="Arial" pitchFamily="34" charset="0"/>
                <a:cs typeface="Arial" pitchFamily="34" charset="0"/>
              </a:rPr>
              <a:t>Celdas</a:t>
            </a:r>
          </a:p>
          <a:p>
            <a:r>
              <a:rPr lang="es-MX" sz="2200" dirty="0">
                <a:latin typeface="Arial" pitchFamily="34" charset="0"/>
                <a:cs typeface="Arial" pitchFamily="34" charset="0"/>
              </a:rPr>
              <a:t>BIOS</a:t>
            </a:r>
          </a:p>
          <a:p>
            <a:r>
              <a:rPr lang="es-MX" sz="2200" dirty="0" err="1">
                <a:latin typeface="Arial" pitchFamily="34" charset="0"/>
                <a:cs typeface="Arial" pitchFamily="34" charset="0"/>
              </a:rPr>
              <a:t>Hipervisores</a:t>
            </a:r>
            <a:endParaRPr lang="es-MX" sz="2200" dirty="0">
              <a:latin typeface="Arial" pitchFamily="34" charset="0"/>
              <a:cs typeface="Arial" pitchFamily="34" charset="0"/>
            </a:endParaRPr>
          </a:p>
          <a:p>
            <a:r>
              <a:rPr lang="es-MX" sz="2200" dirty="0">
                <a:latin typeface="Arial" pitchFamily="34" charset="0"/>
                <a:cs typeface="Arial" pitchFamily="34" charset="0"/>
              </a:rPr>
              <a:t>Gestores de arranque</a:t>
            </a:r>
          </a:p>
          <a:p>
            <a:pPr marL="0" indent="0">
              <a:buNone/>
            </a:pPr>
            <a:endParaRPr lang="es-MX" dirty="0"/>
          </a:p>
        </p:txBody>
      </p:sp>
    </p:spTree>
    <p:extLst>
      <p:ext uri="{BB962C8B-B14F-4D97-AF65-F5344CB8AC3E}">
        <p14:creationId xmlns:p14="http://schemas.microsoft.com/office/powerpoint/2010/main" val="158807907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rot="940850">
            <a:off x="1570984" y="2457335"/>
            <a:ext cx="5805351" cy="1504819"/>
          </a:xfrm>
        </p:spPr>
        <p:txBody>
          <a:bodyPr>
            <a:normAutofit/>
          </a:bodyPr>
          <a:lstStyle/>
          <a:p>
            <a:r>
              <a:rPr lang="es-MX" sz="8000" dirty="0" smtClean="0">
                <a:latin typeface="Blackadder ITC" pitchFamily="82" charset="0"/>
              </a:rPr>
              <a:t>FIN</a:t>
            </a:r>
            <a:endParaRPr lang="es-MX" sz="8000" dirty="0">
              <a:latin typeface="Blackadder ITC" pitchFamily="82" charset="0"/>
            </a:endParaRPr>
          </a:p>
        </p:txBody>
      </p:sp>
    </p:spTree>
    <p:extLst>
      <p:ext uri="{BB962C8B-B14F-4D97-AF65-F5344CB8AC3E}">
        <p14:creationId xmlns:p14="http://schemas.microsoft.com/office/powerpoint/2010/main" val="1003034415"/>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hincheta">
  <a:themeElements>
    <a:clrScheme name="Chincheta">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Chincheta">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ncheta">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54</TotalTime>
  <Words>349</Words>
  <Application>Microsoft Office PowerPoint</Application>
  <PresentationFormat>Presentación en pantalla (4:3)</PresentationFormat>
  <Paragraphs>42</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Chincheta</vt:lpstr>
      <vt:lpstr>«TIPOS DE SOFTWARE»</vt:lpstr>
      <vt:lpstr>¿Qué es un software?</vt:lpstr>
      <vt:lpstr>SOFTWARE DE APLICACIÓN </vt:lpstr>
      <vt:lpstr>EJEMPLOS:</vt:lpstr>
      <vt:lpstr>SOFTWARE DE PROGRAMACION</vt:lpstr>
      <vt:lpstr>EJEMPLOS</vt:lpstr>
      <vt:lpstr>SOFTWARE DE SISTEMA</vt:lpstr>
      <vt:lpstr>EJEMPLOS</vt:lpstr>
      <vt:lpstr>FIN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«TIPOS DE SOFTWARE»</dc:title>
  <dc:creator>OSCAR</dc:creator>
  <cp:lastModifiedBy>OSCAR</cp:lastModifiedBy>
  <cp:revision>6</cp:revision>
  <dcterms:created xsi:type="dcterms:W3CDTF">2015-10-07T20:36:03Z</dcterms:created>
  <dcterms:modified xsi:type="dcterms:W3CDTF">2015-10-12T20:38:46Z</dcterms:modified>
</cp:coreProperties>
</file>